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0"/>
  </p:notesMasterIdLst>
  <p:handoutMasterIdLst>
    <p:handoutMasterId r:id="rId11"/>
  </p:handoutMasterIdLst>
  <p:sldIdLst>
    <p:sldId id="445" r:id="rId2"/>
    <p:sldId id="446" r:id="rId3"/>
    <p:sldId id="447" r:id="rId4"/>
    <p:sldId id="819" r:id="rId5"/>
    <p:sldId id="448" r:id="rId6"/>
    <p:sldId id="449" r:id="rId7"/>
    <p:sldId id="820" r:id="rId8"/>
    <p:sldId id="43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448"/>
            <p14:sldId id="449"/>
            <p14:sldId id="82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B1D254"/>
    <a:srgbClr val="2A6EA8"/>
    <a:srgbClr val="FFFFFF"/>
    <a:srgbClr val="FF6600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8E_Electronic_2022-12/Docs" TargetMode="External"/><Relationship Id="rId7" Type="http://schemas.openxmlformats.org/officeDocument/2006/relationships/hyperlink" Target="https://www.3gpp.org/ftp/TSG_SA/TSG_SA/TSGS_98E_Electronic_2022-12/Docs/SP-221204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8E_Electronic_2022-12/Report" TargetMode="External"/><Relationship Id="rId5" Type="http://schemas.openxmlformats.org/officeDocument/2006/relationships/hyperlink" Target="https://www.3gpp.org/ftp/TSG_CT/TSG_CT/TSGC_98e" TargetMode="External"/><Relationship Id="rId4" Type="http://schemas.openxmlformats.org/officeDocument/2006/relationships/hyperlink" Target="https://www.3gpp.org/ftp/TSG_RAN/TSG_RAN/TSGR_98e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8E_Electronic_2022-12/Docs/SP-221145.zip" TargetMode="External"/><Relationship Id="rId2" Type="http://schemas.openxmlformats.org/officeDocument/2006/relationships/hyperlink" Target="https://www.3gpp.org/ftp/TSG_SA/TSG_SA/TSGS_98E_Electronic_2022-12/Docs/SP-221143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98E_Electronic_2022-12/Docs/SP-221147.zip" TargetMode="External"/><Relationship Id="rId4" Type="http://schemas.openxmlformats.org/officeDocument/2006/relationships/hyperlink" Target="https://www.3gpp.org/ftp/TSG_SA/TSG_SA/TSGS_98E_Electronic_2022-12/Docs/SP-221146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ngppapp/CreateTdoc.aspx?mode=view&amp;contributionId=1395838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98E_Electronic_2022-12/Docs/SP-221321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SA#98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Suresh Nair, </a:t>
            </a:r>
            <a:r>
              <a:rPr lang="en-US" altLang="en-US" sz="2000" dirty="0">
                <a:latin typeface="Arial" panose="020B0604020202020204" pitchFamily="34" charset="0"/>
              </a:rPr>
              <a:t>SA3 Chair, Nokia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Approved related WID/SIDs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Report on specific topics: Rel-18 timeline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LS to SA3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SA#98 documents: </a:t>
            </a:r>
            <a:r>
              <a:rPr lang="en-US" sz="2000" u="sng" dirty="0">
                <a:hlinkClick r:id="rId3"/>
              </a:rPr>
              <a:t>https://www.3gpp.org/ftp/TSG_SA/TSG_SA/TSGS_98E_Electronic_2022-12/Docs</a:t>
            </a:r>
            <a:r>
              <a:rPr lang="en-US" sz="2000" u="sng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RAN#98  documents: </a:t>
            </a:r>
            <a:r>
              <a:rPr lang="sv-SE" sz="2000" dirty="0">
                <a:hlinkClick r:id="rId4"/>
              </a:rPr>
              <a:t>https://www.3gpp.org/ftp/TSG_RAN/TSG_RAN/TSGR_98e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r>
              <a:rPr lang="en-GB" sz="2000" dirty="0"/>
              <a:t>The CT#98 documents: </a:t>
            </a:r>
            <a:r>
              <a:rPr lang="sv-SE" sz="2000" dirty="0">
                <a:hlinkClick r:id="rId5"/>
              </a:rPr>
              <a:t>https://www.3gpp.org/ftp/TSG_CT/TSG_CT/TSGC_98e</a:t>
            </a:r>
            <a:r>
              <a:rPr lang="sv-SE" sz="2000" dirty="0"/>
              <a:t> </a:t>
            </a:r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1" y="1825625"/>
            <a:ext cx="5565741" cy="4351338"/>
          </a:xfrm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SA#98 report: </a:t>
            </a:r>
            <a:r>
              <a:rPr lang="sv-SE" sz="2000" dirty="0">
                <a:hlinkClick r:id="rId6"/>
              </a:rPr>
              <a:t>https://www.3gpp.org/ftp/TSG_SA/TSG_SA/TSGS_98E_Electronic_2022-12/Report</a:t>
            </a:r>
            <a:r>
              <a:rPr lang="sv-SE" sz="2000" dirty="0"/>
              <a:t> </a:t>
            </a:r>
            <a:endParaRPr lang="en-GB" sz="2000" dirty="0">
              <a:highlight>
                <a:srgbClr val="FFFF00"/>
              </a:highlight>
            </a:endParaRPr>
          </a:p>
          <a:p>
            <a:pPr lvl="1"/>
            <a:endParaRPr lang="en-US" sz="1600" dirty="0"/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7"/>
              </a:rPr>
              <a:t>SP-221204</a:t>
            </a:r>
            <a:r>
              <a:rPr lang="en-US" sz="1400" dirty="0"/>
              <a:t> </a:t>
            </a:r>
            <a:r>
              <a:rPr lang="en-US" sz="12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 WG3 Chair Report to SA#98-e</a:t>
            </a:r>
            <a:r>
              <a:rPr lang="en-US" sz="1200" dirty="0"/>
              <a:t> </a:t>
            </a:r>
            <a:endParaRPr lang="en-US" sz="1600" dirty="0"/>
          </a:p>
          <a:p>
            <a:pPr marL="457200" lvl="1" indent="0">
              <a:buNone/>
            </a:pPr>
            <a:endParaRPr lang="en-US" sz="2000" dirty="0"/>
          </a:p>
          <a:p>
            <a:pPr lvl="1"/>
            <a:endParaRPr lang="en-US" sz="20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 SA3-LI contributions were approved as submitted. </a:t>
            </a:r>
          </a:p>
          <a:p>
            <a:endParaRPr lang="en-US" sz="2400" dirty="0"/>
          </a:p>
          <a:p>
            <a:r>
              <a:rPr lang="en-US" sz="2400" dirty="0"/>
              <a:t>New WIDs approved:</a:t>
            </a:r>
          </a:p>
          <a:p>
            <a:r>
              <a:rPr lang="en-US" sz="2400" dirty="0"/>
              <a:t> 	All CRs, WIDs approved</a:t>
            </a:r>
          </a:p>
          <a:p>
            <a:endParaRPr lang="en-US" sz="24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Approved SA3 WID/SIDs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F6784BC-49C6-4793-855E-5B506C6E48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847680"/>
              </p:ext>
            </p:extLst>
          </p:nvPr>
        </p:nvGraphicFramePr>
        <p:xfrm>
          <a:off x="740779" y="2476500"/>
          <a:ext cx="9722735" cy="1905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26094">
                  <a:extLst>
                    <a:ext uri="{9D8B030D-6E8A-4147-A177-3AD203B41FA5}">
                      <a16:colId xmlns:a16="http://schemas.microsoft.com/office/drawing/2014/main" val="2873964479"/>
                    </a:ext>
                  </a:extLst>
                </a:gridCol>
                <a:gridCol w="8396641">
                  <a:extLst>
                    <a:ext uri="{9D8B030D-6E8A-4147-A177-3AD203B41FA5}">
                      <a16:colId xmlns:a16="http://schemas.microsoft.com/office/drawing/2014/main" val="3694303473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2"/>
                        </a:rPr>
                        <a:t>SP-221143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New WID on DTLS protocol profile for AKMA and GBA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7570857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 dirty="0">
                          <a:effectLst/>
                          <a:hlinkClick r:id="rId3"/>
                        </a:rPr>
                        <a:t>SP-221145</a:t>
                      </a:r>
                      <a:endParaRPr lang="en-US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New WID on Security Aspects of the 5G Service Based Architecture Phase 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60147439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4"/>
                        </a:rPr>
                        <a:t>SP-221146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New WID on IETF OSCORE protocol profiles for GBA and AKMA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63419388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sng" strike="noStrike">
                          <a:effectLst/>
                          <a:hlinkClick r:id="rId5"/>
                        </a:rPr>
                        <a:t>SP-221147</a:t>
                      </a:r>
                      <a:endParaRPr lang="en-US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 dirty="0">
                          <a:effectLst/>
                        </a:rPr>
                        <a:t>New WID on Security aspect of home network triggered primary authentication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318749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600" cy="436511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0070C0"/>
                </a:solidFill>
              </a:rPr>
              <a:t>Rel-18 Timeline</a:t>
            </a:r>
            <a:endParaRPr lang="en-US" sz="2000" dirty="0"/>
          </a:p>
          <a:p>
            <a:pPr lvl="1"/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SP-221349</a:t>
            </a:r>
            <a:r>
              <a:rPr lang="en-US" sz="1400" dirty="0"/>
              <a:t>   </a:t>
            </a:r>
            <a:r>
              <a:rPr lang="en-US" sz="1600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guidance to SA WG2 on Rel-18 study/work items</a:t>
            </a:r>
            <a:endParaRPr lang="en-US" sz="2000" dirty="0"/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 </a:t>
            </a:r>
            <a:r>
              <a:rPr lang="en-US" sz="1600" dirty="0"/>
              <a:t>“</a:t>
            </a:r>
            <a:r>
              <a:rPr lang="en-GB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 provides the following guidance to SA2 on Rel-18 study/work items –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arenR"/>
            </a:pPr>
            <a:r>
              <a:rPr lang="en-GB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SA2 should finish the Rel-18 study item outstanding issues (as captured in the respective Rel-18 TR coversheets) by SA2#154AH-e (Jan 2023). If the outstanding issues for Rel-18 study items are not concluded by SA2#154AH-e (Jan 2023) then they should be dropped from the Rel-18.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arenR"/>
            </a:pPr>
            <a:r>
              <a:rPr lang="en-GB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Rel-18 normative work should be limited to existing approved WIDs</a:t>
            </a:r>
            <a:r>
              <a:rPr lang="en-GB" sz="16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according to the conclusions captured in the corresponding TRs, with possible updates due to remaining outstanding study conclusions.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+mj-lt"/>
              <a:buAutoNum type="arabicParenR"/>
            </a:pPr>
            <a:r>
              <a:rPr lang="en-GB" sz="1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SA2 should finish the Rel-18 normative work by SA#100 (June 2023), with no Rel-18 exceptions. Any Rel-18 exceptions can be discussed directly at SA#100 (June 2023).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LSs to SA3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748BC2F-C9DF-4D37-9580-928ADF77F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AD98AC-FF9F-4D45-9112-34E43EB7FC0D}"/>
              </a:ext>
            </a:extLst>
          </p:cNvPr>
          <p:cNvSpPr txBox="1"/>
          <p:nvPr/>
        </p:nvSpPr>
        <p:spPr>
          <a:xfrm>
            <a:off x="720523" y="2055813"/>
            <a:ext cx="99860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2"/>
              </a:rPr>
              <a:t>SP-221321</a:t>
            </a:r>
            <a:r>
              <a:rPr lang="en-US" dirty="0"/>
              <a:t>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Reply LS on Network federation interface for Telco edge consideration</a:t>
            </a:r>
            <a:r>
              <a:rPr lang="en-US" dirty="0"/>
              <a:t> (SA3 in CC)</a:t>
            </a:r>
          </a:p>
        </p:txBody>
      </p:sp>
    </p:spTree>
    <p:extLst>
      <p:ext uri="{BB962C8B-B14F-4D97-AF65-F5344CB8AC3E}">
        <p14:creationId xmlns:p14="http://schemas.microsoft.com/office/powerpoint/2010/main" val="38005995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Microsoft Office PowerPoint</Application>
  <PresentationFormat>Widescreen</PresentationFormat>
  <Paragraphs>57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Report from SA#98 on SA3 topics</vt:lpstr>
      <vt:lpstr>Outline</vt:lpstr>
      <vt:lpstr>General information</vt:lpstr>
      <vt:lpstr>Outcome of SA3 submissions</vt:lpstr>
      <vt:lpstr>Approved SA3 WID/SIDs</vt:lpstr>
      <vt:lpstr>Report on specific topics</vt:lpstr>
      <vt:lpstr>LSs to SA3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2022-12-23T10:16:45Z</dcterms:modified>
</cp:coreProperties>
</file>